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72" r:id="rId3"/>
    <p:sldId id="273" r:id="rId4"/>
    <p:sldId id="271" r:id="rId5"/>
    <p:sldId id="259" r:id="rId6"/>
    <p:sldId id="261" r:id="rId7"/>
    <p:sldId id="262" r:id="rId8"/>
    <p:sldId id="263" r:id="rId9"/>
    <p:sldId id="265" r:id="rId10"/>
    <p:sldId id="258" r:id="rId11"/>
    <p:sldId id="260" r:id="rId12"/>
    <p:sldId id="266" r:id="rId13"/>
    <p:sldId id="267" r:id="rId14"/>
    <p:sldId id="268" r:id="rId15"/>
    <p:sldId id="269" r:id="rId16"/>
    <p:sldId id="270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-67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5812-0FD6-9E46-89E4-49F1F43C7DEA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ADBCD-3EA7-4A4F-B707-B83ABF774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389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D3B95-BE8B-41B7-9D73-DEC727194A62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906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14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83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76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22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435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82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54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14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6121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43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D3CD5-B4F9-48A7-9B8C-25712495DD91}" type="datetimeFigureOut">
              <a:rPr lang="it-IT" smtClean="0"/>
              <a:t>23/10/18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E564-C2F4-4627-BB0A-A670008381D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98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5">
            <a:extLst>
              <a:ext uri="{FF2B5EF4-FFF2-40B4-BE49-F238E27FC236}">
                <a16:creationId xmlns:a16="http://schemas.microsoft.com/office/drawing/2014/main" xmlns="" id="{C8CB65C4-7961-4934-A5F2-0305FD0AB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1" y="346779"/>
            <a:ext cx="815622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sz="2800" dirty="0" smtClean="0"/>
              <a:t>Valutazione Integrata di Impatto Ambientale e Sanitario degli Impianti Industriali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800" i="1" dirty="0" smtClean="0"/>
              <a:t>Strada Obbligata per Tutelare  Ambiente e Salute</a:t>
            </a:r>
            <a:endParaRPr lang="it-IT" altLang="it-IT" sz="2800" i="1" dirty="0"/>
          </a:p>
        </p:txBody>
      </p: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165E3BA1-9A31-4C8E-B559-2C4E170A3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38" y="4521269"/>
            <a:ext cx="794455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500" dirty="0" smtClean="0">
                <a:solidFill>
                  <a:srgbClr val="800000"/>
                </a:solidFill>
                <a:latin typeface="Apple Chancery"/>
                <a:cs typeface="Apple Chancery"/>
              </a:rPr>
              <a:t>Fabrizio Bianchi</a:t>
            </a:r>
            <a:endParaRPr lang="it-IT" altLang="it-IT" sz="2500" b="1" dirty="0">
              <a:solidFill>
                <a:srgbClr val="800000"/>
              </a:solidFill>
              <a:latin typeface="Apple Chancery"/>
              <a:cs typeface="Apple Chancery"/>
            </a:endParaRPr>
          </a:p>
        </p:txBody>
      </p:sp>
      <p:sp>
        <p:nvSpPr>
          <p:cNvPr id="11" name="CasellaDiTesto 6">
            <a:extLst>
              <a:ext uri="{FF2B5EF4-FFF2-40B4-BE49-F238E27FC236}">
                <a16:creationId xmlns:a16="http://schemas.microsoft.com/office/drawing/2014/main" xmlns="" id="{D7BD68B5-A89A-458F-9504-21441EFF4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15" y="1768737"/>
            <a:ext cx="7944556" cy="770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2205" i="1" dirty="0">
                <a:latin typeface="Apple Chancery"/>
                <a:cs typeface="Apple Chancery"/>
              </a:rPr>
              <a:t>23 Ottobre 2018</a:t>
            </a:r>
            <a:endParaRPr lang="it-IT" altLang="it-IT" sz="2205" b="1" i="1" dirty="0">
              <a:solidFill>
                <a:srgbClr val="FF0000"/>
              </a:solidFill>
              <a:latin typeface="Apple Chancery"/>
              <a:cs typeface="Apple Chancery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205" i="1" dirty="0" smtClean="0">
                <a:latin typeface="Apple Chancery"/>
                <a:cs typeface="Apple Chancery"/>
              </a:rPr>
              <a:t>Taranto, Palazzo di Città, Salone degli Specchi</a:t>
            </a:r>
            <a:endParaRPr lang="it-IT" altLang="it-IT" sz="2205" b="1" i="1" dirty="0">
              <a:solidFill>
                <a:srgbClr val="FF0000"/>
              </a:solidFill>
              <a:latin typeface="Apple Chancery"/>
              <a:cs typeface="Apple Chancery"/>
            </a:endParaRPr>
          </a:p>
        </p:txBody>
      </p:sp>
      <p:sp>
        <p:nvSpPr>
          <p:cNvPr id="12" name="CasellaDiTesto 6">
            <a:extLst>
              <a:ext uri="{FF2B5EF4-FFF2-40B4-BE49-F238E27FC236}">
                <a16:creationId xmlns:a16="http://schemas.microsoft.com/office/drawing/2014/main" xmlns="" id="{A83C5453-97F6-4519-9321-A7A59731E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1" y="5027170"/>
            <a:ext cx="79445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i="1" dirty="0" smtClean="0">
                <a:solidFill>
                  <a:srgbClr val="800000"/>
                </a:solidFill>
              </a:rPr>
              <a:t>Direttore Reparto Epidemiologia </a:t>
            </a:r>
            <a:r>
              <a:rPr lang="it-IT" altLang="it-IT" sz="2000" i="1" dirty="0">
                <a:solidFill>
                  <a:srgbClr val="800000"/>
                </a:solidFill>
              </a:rPr>
              <a:t>ambientale e registri di patologia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i="1" dirty="0" smtClean="0">
                <a:solidFill>
                  <a:srgbClr val="800000"/>
                </a:solidFill>
              </a:rPr>
              <a:t>Istituto Fisiologia Clinica del Consiglio Nazionale delle Ricerche</a:t>
            </a:r>
            <a:endParaRPr lang="it-IT" altLang="it-IT" sz="2000" b="1" i="1" dirty="0">
              <a:solidFill>
                <a:srgbClr val="800000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489" y="5872103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677333" y="3302000"/>
            <a:ext cx="787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000090"/>
                </a:solidFill>
              </a:rPr>
              <a:t>VALUTAZIONE DI IMPATTO SULLA SALUTE PER PREVENIRE E PROGRAMMARE</a:t>
            </a:r>
            <a:endParaRPr lang="it-IT" sz="28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335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11667" y="1360313"/>
            <a:ext cx="8734777" cy="5043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 smtClean="0">
                <a:solidFill>
                  <a:srgbClr val="000090"/>
                </a:solidFill>
                <a:latin typeface="Arial Narrow"/>
                <a:cs typeface="Arial Narrow"/>
              </a:rPr>
              <a:t>Perché la Valutazione </a:t>
            </a:r>
            <a:r>
              <a:rPr lang="it-IT" sz="2600" b="1" dirty="0">
                <a:solidFill>
                  <a:srgbClr val="000090"/>
                </a:solidFill>
                <a:latin typeface="Arial Narrow"/>
                <a:cs typeface="Arial Narrow"/>
              </a:rPr>
              <a:t>di Impatto sulla Salute (VIS) </a:t>
            </a:r>
            <a:r>
              <a:rPr lang="it-IT" sz="2600" b="1" dirty="0" smtClean="0">
                <a:solidFill>
                  <a:srgbClr val="000090"/>
                </a:solidFill>
                <a:latin typeface="Arial Narrow"/>
                <a:cs typeface="Arial Narrow"/>
              </a:rPr>
              <a:t>?</a:t>
            </a:r>
          </a:p>
          <a:p>
            <a:pPr algn="ctr"/>
            <a:r>
              <a:rPr lang="it-IT" sz="2600" b="1" dirty="0" smtClean="0">
                <a:solidFill>
                  <a:srgbClr val="000090"/>
                </a:solidFill>
                <a:latin typeface="Arial Narrow"/>
                <a:cs typeface="Arial Narrow"/>
              </a:rPr>
              <a:t>e in cosa differisce con la Valutazione </a:t>
            </a:r>
            <a:r>
              <a:rPr lang="it-IT" sz="2600" b="1" dirty="0">
                <a:solidFill>
                  <a:srgbClr val="000090"/>
                </a:solidFill>
                <a:latin typeface="Arial Narrow"/>
                <a:cs typeface="Arial Narrow"/>
              </a:rPr>
              <a:t>del Danno Sanitario (VDS</a:t>
            </a:r>
            <a:r>
              <a:rPr lang="it-IT" sz="2600" b="1" dirty="0" smtClean="0">
                <a:solidFill>
                  <a:srgbClr val="000090"/>
                </a:solidFill>
                <a:latin typeface="Arial Narrow"/>
                <a:cs typeface="Arial Narrow"/>
              </a:rPr>
              <a:t>)</a:t>
            </a:r>
            <a:endParaRPr lang="it-IT" sz="2600" b="1" dirty="0">
              <a:solidFill>
                <a:srgbClr val="000090"/>
              </a:solidFill>
              <a:latin typeface="Arial Narrow"/>
              <a:cs typeface="Arial Narrow"/>
            </a:endParaRPr>
          </a:p>
          <a:p>
            <a:pPr algn="ctr"/>
            <a:endParaRPr lang="it-IT" sz="2400" b="1" dirty="0" smtClean="0">
              <a:latin typeface="Arial Narrow"/>
              <a:cs typeface="Arial Narrow"/>
            </a:endParaRPr>
          </a:p>
          <a:p>
            <a:pPr algn="ctr"/>
            <a:r>
              <a:rPr lang="it-IT" sz="2800" b="1" dirty="0" smtClean="0">
                <a:latin typeface="Arial Narrow"/>
                <a:cs typeface="Arial Narrow"/>
              </a:rPr>
              <a:t>Qualche osservazione</a:t>
            </a:r>
            <a:endParaRPr lang="it-IT" sz="2400" b="1" dirty="0"/>
          </a:p>
          <a:p>
            <a:pPr algn="ctr"/>
            <a:endParaRPr lang="it-IT" b="1" dirty="0" smtClean="0"/>
          </a:p>
          <a:p>
            <a:pPr algn="ctr">
              <a:lnSpc>
                <a:spcPct val="110000"/>
              </a:lnSpc>
            </a:pPr>
            <a:r>
              <a:rPr lang="it-IT" sz="2600" dirty="0" smtClean="0"/>
              <a:t>A </a:t>
            </a:r>
            <a:r>
              <a:rPr lang="it-IT" sz="2600" dirty="0"/>
              <a:t>differenza della VIS che si propone di valutare preventivamente l’impatto sulla salute di cambiamenti, la VDS è uno strumento definito per l’AIA </a:t>
            </a:r>
            <a:r>
              <a:rPr lang="it-IT" sz="2600" dirty="0" smtClean="0"/>
              <a:t>degli impianti strategici (ILVA </a:t>
            </a:r>
            <a:r>
              <a:rPr lang="it-IT" sz="2600" dirty="0"/>
              <a:t>di </a:t>
            </a:r>
            <a:r>
              <a:rPr lang="it-IT" sz="2600" dirty="0" smtClean="0"/>
              <a:t>Taranto) </a:t>
            </a:r>
            <a:r>
              <a:rPr lang="it-IT" sz="2600" dirty="0"/>
              <a:t>che interviene ad AIA già rilasciata per valutare l’effetto sanitario dell’esercizio dell’installazione, a seguito della implementazione della prescrizioni ambientali impartite dall’AIA sulla base delle migliori tecniche disponibili</a:t>
            </a:r>
            <a:r>
              <a:rPr lang="it-IT" sz="2600" dirty="0" smtClean="0"/>
              <a:t>.</a:t>
            </a:r>
            <a:endParaRPr lang="it-IT" sz="2600" dirty="0"/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199710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92100" y="1600200"/>
            <a:ext cx="8509000" cy="3402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sz="2800" dirty="0"/>
              <a:t>La differenza tra </a:t>
            </a:r>
            <a:r>
              <a:rPr lang="it-IT" sz="2800" u="sng" dirty="0"/>
              <a:t>danno</a:t>
            </a:r>
            <a:r>
              <a:rPr lang="it-IT" sz="2800" dirty="0"/>
              <a:t> e </a:t>
            </a:r>
            <a:r>
              <a:rPr lang="it-IT" sz="2800" u="sng" dirty="0"/>
              <a:t>impatto</a:t>
            </a:r>
            <a:r>
              <a:rPr lang="it-IT" sz="2800" dirty="0"/>
              <a:t> non è semantica e non è solo un problema di tempistica di </a:t>
            </a:r>
            <a:r>
              <a:rPr lang="it-IT" sz="2800" dirty="0" smtClean="0"/>
              <a:t>osservazione .</a:t>
            </a:r>
          </a:p>
          <a:p>
            <a:pPr>
              <a:lnSpc>
                <a:spcPct val="110000"/>
              </a:lnSpc>
            </a:pPr>
            <a:endParaRPr lang="it-IT" sz="2800" dirty="0"/>
          </a:p>
          <a:p>
            <a:pPr>
              <a:lnSpc>
                <a:spcPct val="110000"/>
              </a:lnSpc>
            </a:pPr>
            <a:r>
              <a:rPr lang="it-IT" sz="2800" dirty="0" smtClean="0"/>
              <a:t>Infatti, una </a:t>
            </a:r>
            <a:r>
              <a:rPr lang="it-IT" sz="2800" dirty="0"/>
              <a:t>valutazione di danno potenziale sulla salute che potrebbe verificarsi a seguito di cambiamenti, se stimata mediante rischio attribuibile, sarebbe in realtà una valutazione di impatto.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240706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92099" y="1600200"/>
            <a:ext cx="8640234" cy="4893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000090"/>
                </a:solidFill>
              </a:rPr>
              <a:t>Oltre le definizioni </a:t>
            </a:r>
            <a:r>
              <a:rPr lang="it-IT" sz="2600" b="1" dirty="0">
                <a:solidFill>
                  <a:srgbClr val="000090"/>
                </a:solidFill>
              </a:rPr>
              <a:t>formali </a:t>
            </a:r>
            <a:r>
              <a:rPr lang="it-IT" sz="2600" b="1" dirty="0" smtClean="0">
                <a:solidFill>
                  <a:srgbClr val="000090"/>
                </a:solidFill>
              </a:rPr>
              <a:t>come </a:t>
            </a:r>
            <a:r>
              <a:rPr lang="it-IT" sz="2600" b="1" dirty="0">
                <a:solidFill>
                  <a:srgbClr val="000090"/>
                </a:solidFill>
              </a:rPr>
              <a:t>sono declinati nella normativa </a:t>
            </a:r>
            <a:r>
              <a:rPr lang="it-IT" sz="2600" b="1" dirty="0" smtClean="0">
                <a:solidFill>
                  <a:srgbClr val="000090"/>
                </a:solidFill>
              </a:rPr>
              <a:t>vigente ?</a:t>
            </a:r>
          </a:p>
          <a:p>
            <a:endParaRPr lang="it-IT" sz="2600" dirty="0"/>
          </a:p>
          <a:p>
            <a:r>
              <a:rPr lang="it-IT" sz="2600" dirty="0"/>
              <a:t>Il punto cruciale è che la VDS come prevista dal DM 24 aprile 2013 vincola l’effettuazione della valutazione preventiva del danno potenziale al superamento di limiti ambientali stabiliti dalla stessa AIA. </a:t>
            </a:r>
            <a:endParaRPr lang="it-IT" sz="2600" dirty="0" smtClean="0"/>
          </a:p>
          <a:p>
            <a:endParaRPr lang="it-IT" sz="2600" dirty="0" smtClean="0"/>
          </a:p>
          <a:p>
            <a:r>
              <a:rPr lang="it-IT" sz="2600" dirty="0" smtClean="0"/>
              <a:t>Se </a:t>
            </a:r>
            <a:r>
              <a:rPr lang="it-IT" sz="2600" dirty="0"/>
              <a:t>questi limiti non vengono superati non si procede a valutazione preventiva e si svolge solo una valutazione periodica di rischio, misurando il danno </a:t>
            </a:r>
            <a:r>
              <a:rPr lang="it-IT" sz="2600" dirty="0" smtClean="0"/>
              <a:t>sanitario che è già stato </a:t>
            </a:r>
            <a:r>
              <a:rPr lang="it-IT" sz="2600" dirty="0"/>
              <a:t>prodotto.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1733130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92100" y="1600200"/>
            <a:ext cx="8509000" cy="4486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sz="2600" dirty="0"/>
              <a:t>E’ questa la principale differenza rispetto alla VIS, la cui “filosofia” prevede di valutare </a:t>
            </a:r>
            <a:r>
              <a:rPr lang="it-IT" sz="2600" dirty="0" smtClean="0"/>
              <a:t>il </a:t>
            </a:r>
            <a:r>
              <a:rPr lang="it-IT" sz="2600" u="sng" dirty="0" smtClean="0"/>
              <a:t>numero di </a:t>
            </a:r>
            <a:r>
              <a:rPr lang="it-IT" sz="2600" u="sng" dirty="0"/>
              <a:t>casi </a:t>
            </a:r>
            <a:r>
              <a:rPr lang="it-IT" sz="2600" dirty="0"/>
              <a:t>di morte, </a:t>
            </a:r>
            <a:r>
              <a:rPr lang="it-IT" sz="2600" dirty="0" smtClean="0"/>
              <a:t>malattia, </a:t>
            </a:r>
            <a:r>
              <a:rPr lang="it-IT" sz="2600" dirty="0"/>
              <a:t>anni di vita persi, </a:t>
            </a:r>
            <a:r>
              <a:rPr lang="it-IT" sz="2600" u="sng" dirty="0"/>
              <a:t>attribuibili</a:t>
            </a:r>
            <a:r>
              <a:rPr lang="it-IT" sz="2600" dirty="0"/>
              <a:t> all’impatto ambientale di un certo intervento, senza riferimento a limiti di legge ma sulla base dell’incremento di inquinamento previsto. </a:t>
            </a:r>
            <a:endParaRPr lang="it-IT" sz="2600" dirty="0" smtClean="0"/>
          </a:p>
          <a:p>
            <a:pPr>
              <a:lnSpc>
                <a:spcPct val="110000"/>
              </a:lnSpc>
            </a:pPr>
            <a:endParaRPr lang="it-IT" sz="2600" dirty="0"/>
          </a:p>
          <a:p>
            <a:pPr>
              <a:lnSpc>
                <a:spcPct val="110000"/>
              </a:lnSpc>
            </a:pPr>
            <a:r>
              <a:rPr lang="it-IT" sz="2600" dirty="0" smtClean="0">
                <a:sym typeface="Wingdings"/>
              </a:rPr>
              <a:t> 	</a:t>
            </a:r>
            <a:r>
              <a:rPr lang="it-IT" sz="2600" dirty="0" smtClean="0"/>
              <a:t>Infatti, è consolidata la nozione </a:t>
            </a:r>
            <a:r>
              <a:rPr lang="it-IT" sz="2600" dirty="0"/>
              <a:t>che effetti negativi </a:t>
            </a:r>
            <a:r>
              <a:rPr lang="it-IT" sz="2600" dirty="0" smtClean="0"/>
              <a:t>	sulla 	salute </a:t>
            </a:r>
            <a:r>
              <a:rPr lang="it-IT" sz="2600" dirty="0"/>
              <a:t>possono manifestarsi anche al di sotto di soglie di </a:t>
            </a:r>
            <a:r>
              <a:rPr lang="it-IT" sz="2600" dirty="0" smtClean="0"/>
              <a:t>	legge</a:t>
            </a:r>
            <a:r>
              <a:rPr lang="it-IT" sz="2600" dirty="0"/>
              <a:t>, stabilite spesso dopo molti anni di discussioni e quindi </a:t>
            </a:r>
            <a:r>
              <a:rPr lang="it-IT" sz="2600" dirty="0" smtClean="0"/>
              <a:t>	non </a:t>
            </a:r>
            <a:r>
              <a:rPr lang="it-IT" sz="2600" dirty="0"/>
              <a:t>in linea con le conoscenze scientifiche aggiornate. 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1886318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92100" y="1600200"/>
            <a:ext cx="8509000" cy="440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600" dirty="0"/>
              <a:t>L’esempio </a:t>
            </a:r>
            <a:r>
              <a:rPr lang="it-IT" sz="2600" dirty="0" smtClean="0"/>
              <a:t>più esplicativo e più conosciuto </a:t>
            </a:r>
            <a:r>
              <a:rPr lang="it-IT" sz="2600" dirty="0"/>
              <a:t>è rappresentato dal non allineamento tra limiti di inquinamento </a:t>
            </a:r>
            <a:r>
              <a:rPr lang="it-IT" sz="2600" dirty="0" smtClean="0"/>
              <a:t>atmosferico protettivi per la salute </a:t>
            </a:r>
            <a:r>
              <a:rPr lang="it-IT" sz="2600" dirty="0"/>
              <a:t>suggeriti dall’OMS e quelli stabiliti dalla normativa nazionale ed europea in vigore: valore limite annuale per la protezione della salute umana  in  g/m</a:t>
            </a:r>
            <a:r>
              <a:rPr lang="it-IT" sz="2600" baseline="30000" dirty="0"/>
              <a:t>3</a:t>
            </a:r>
            <a:r>
              <a:rPr lang="it-IT" sz="2600" dirty="0"/>
              <a:t> </a:t>
            </a:r>
            <a:r>
              <a:rPr lang="it-IT" sz="2600" dirty="0" smtClean="0">
                <a:sym typeface="Wingdings"/>
              </a:rPr>
              <a:t> </a:t>
            </a:r>
          </a:p>
          <a:p>
            <a:pPr>
              <a:lnSpc>
                <a:spcPct val="120000"/>
              </a:lnSpc>
            </a:pPr>
            <a:endParaRPr lang="it-IT" sz="2600" dirty="0" smtClean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it-IT" sz="2600" dirty="0" smtClean="0">
                <a:sym typeface="Wingdings"/>
              </a:rPr>
              <a:t>			 </a:t>
            </a:r>
            <a:r>
              <a:rPr lang="it-IT" sz="2600" dirty="0" smtClean="0"/>
              <a:t>25 </a:t>
            </a:r>
            <a:r>
              <a:rPr lang="it-IT" sz="2600" dirty="0"/>
              <a:t>a fronte di 40 per il PM10  </a:t>
            </a:r>
            <a:endParaRPr lang="it-IT" sz="2600" dirty="0" smtClean="0"/>
          </a:p>
          <a:p>
            <a:pPr>
              <a:lnSpc>
                <a:spcPct val="120000"/>
              </a:lnSpc>
            </a:pPr>
            <a:endParaRPr lang="it-IT" sz="2600" dirty="0"/>
          </a:p>
          <a:p>
            <a:pPr>
              <a:lnSpc>
                <a:spcPct val="120000"/>
              </a:lnSpc>
            </a:pPr>
            <a:r>
              <a:rPr lang="it-IT" sz="2600" dirty="0" smtClean="0">
                <a:sym typeface="Wingdings"/>
              </a:rPr>
              <a:t>			 </a:t>
            </a:r>
            <a:r>
              <a:rPr lang="it-IT" sz="2600" dirty="0" smtClean="0"/>
              <a:t>10 </a:t>
            </a:r>
            <a:r>
              <a:rPr lang="it-IT" sz="2600" dirty="0"/>
              <a:t>a fronte di 25 per il </a:t>
            </a:r>
            <a:r>
              <a:rPr lang="it-IT" sz="2600" dirty="0" smtClean="0"/>
              <a:t>PM2,5</a:t>
            </a:r>
            <a:endParaRPr lang="it-IT" sz="2600" dirty="0"/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1684076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35655" y="1219200"/>
            <a:ext cx="8612012" cy="5807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sz="2600" dirty="0" smtClean="0"/>
              <a:t>Nel recente accordo sull’ILVA di Taranto con Arcelor-</a:t>
            </a:r>
            <a:r>
              <a:rPr lang="it-IT" sz="2600" dirty="0" err="1" smtClean="0"/>
              <a:t>Mittal</a:t>
            </a:r>
            <a:endParaRPr lang="it-IT" sz="2600" dirty="0" smtClean="0"/>
          </a:p>
          <a:p>
            <a:pPr>
              <a:lnSpc>
                <a:spcPct val="110000"/>
              </a:lnSpc>
            </a:pPr>
            <a:r>
              <a:rPr lang="it-IT" sz="2600" dirty="0"/>
              <a:t>n</a:t>
            </a:r>
            <a:r>
              <a:rPr lang="it-IT" sz="2600" dirty="0" smtClean="0"/>
              <a:t>on è rientrata la VIS come sperato, ma è rimasta la VDS.</a:t>
            </a:r>
          </a:p>
          <a:p>
            <a:pPr>
              <a:lnSpc>
                <a:spcPct val="110000"/>
              </a:lnSpc>
            </a:pPr>
            <a:endParaRPr lang="it-IT" sz="2600" dirty="0"/>
          </a:p>
          <a:p>
            <a:pPr marL="342900" indent="-342900">
              <a:lnSpc>
                <a:spcPct val="110000"/>
              </a:lnSpc>
              <a:buFont typeface="Wingdings" charset="0"/>
              <a:buChar char="à"/>
            </a:pPr>
            <a:r>
              <a:rPr lang="it-IT" sz="2600" dirty="0" smtClean="0"/>
              <a:t>Si prevede </a:t>
            </a:r>
            <a:r>
              <a:rPr lang="it-IT" sz="2600" dirty="0"/>
              <a:t>il calcolo del rischio attribuibile, la misura principe di impatto, ma con accezione ex-post e non ex-ante, come vorrebbe la VIS</a:t>
            </a:r>
            <a:r>
              <a:rPr lang="it-IT" sz="2600" dirty="0" smtClean="0"/>
              <a:t>.</a:t>
            </a:r>
          </a:p>
          <a:p>
            <a:pPr marL="342900" indent="-342900">
              <a:lnSpc>
                <a:spcPct val="110000"/>
              </a:lnSpc>
              <a:buFont typeface="Wingdings" charset="0"/>
              <a:buChar char="à"/>
            </a:pPr>
            <a:endParaRPr lang="it-IT" sz="2600" dirty="0"/>
          </a:p>
          <a:p>
            <a:pPr>
              <a:lnSpc>
                <a:spcPct val="110000"/>
              </a:lnSpc>
            </a:pPr>
            <a:r>
              <a:rPr lang="it-IT" sz="2600" dirty="0"/>
              <a:t>La </a:t>
            </a:r>
            <a:r>
              <a:rPr lang="it-IT" sz="2600" dirty="0" smtClean="0"/>
              <a:t>VIS invece </a:t>
            </a:r>
            <a:r>
              <a:rPr lang="it-IT" sz="2600" dirty="0"/>
              <a:t>permetterebbe di valutare quantitativamente scenari diversi, ad esempio riferiti alle fasi di copertura dei parchi minerari (peraltro già fatto dalla Regione </a:t>
            </a:r>
            <a:r>
              <a:rPr lang="it-IT" sz="2600" dirty="0" smtClean="0"/>
              <a:t>Puglia), o di passaggio della produzione di acciaio da 6 a 8 </a:t>
            </a:r>
            <a:r>
              <a:rPr lang="it-IT" sz="2600" dirty="0" err="1" smtClean="0"/>
              <a:t>milionii</a:t>
            </a:r>
            <a:r>
              <a:rPr lang="it-IT" sz="2600" dirty="0" smtClean="0"/>
              <a:t> di tonnellate di acciaio   </a:t>
            </a:r>
            <a:endParaRPr lang="it-IT" sz="2600" dirty="0"/>
          </a:p>
          <a:p>
            <a:pPr marL="342900" indent="-342900">
              <a:lnSpc>
                <a:spcPct val="110000"/>
              </a:lnSpc>
              <a:buFont typeface="Wingdings" charset="0"/>
              <a:buChar char="à"/>
            </a:pPr>
            <a:endParaRPr lang="it-IT" sz="2600" dirty="0" smtClean="0"/>
          </a:p>
        </p:txBody>
      </p:sp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515575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92100" y="1600200"/>
            <a:ext cx="8509000" cy="3402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2800" dirty="0" smtClean="0"/>
              <a:t>Il </a:t>
            </a:r>
            <a:r>
              <a:rPr lang="it-IT" sz="2800" dirty="0"/>
              <a:t>caso della VDS fa pensare che non sia stato ancora compreso fino in fondo come la VIS potrebbe dispiegare i suoi pregi, specie per la presa di </a:t>
            </a:r>
            <a:r>
              <a:rPr lang="it-IT" sz="2800" dirty="0" smtClean="0"/>
              <a:t>decisioni, </a:t>
            </a:r>
            <a:r>
              <a:rPr lang="it-IT" sz="2800" dirty="0"/>
              <a:t>non solo in sede di VIA ma anche in molte altre circostanze e situazioni, se intesa come </a:t>
            </a:r>
            <a:r>
              <a:rPr lang="it-IT" sz="2800" u="sng" dirty="0"/>
              <a:t>strumento </a:t>
            </a:r>
            <a:r>
              <a:rPr lang="it-IT" sz="2800" u="sng" dirty="0" smtClean="0"/>
              <a:t>complesso di </a:t>
            </a:r>
            <a:r>
              <a:rPr lang="it-IT" sz="2800" u="sng" dirty="0"/>
              <a:t>valutazione preventiva di impatti sulla salute, negativi ma anche positivi</a:t>
            </a:r>
            <a:r>
              <a:rPr lang="it-IT" sz="2800" u="sng" dirty="0" smtClean="0"/>
              <a:t>.</a:t>
            </a:r>
            <a:endParaRPr lang="it-IT" sz="2800" u="sng" dirty="0"/>
          </a:p>
        </p:txBody>
      </p:sp>
      <p:sp>
        <p:nvSpPr>
          <p:cNvPr id="15" name="Rettangolo 14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382525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95110" y="5672664"/>
            <a:ext cx="841022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800000"/>
                </a:solidFill>
                <a:latin typeface="Apple Chancery"/>
                <a:cs typeface="Apple Chancery"/>
              </a:rPr>
              <a:t>Grazie per l’attenzione</a:t>
            </a:r>
            <a:endParaRPr lang="it-IT" sz="3200" b="1" dirty="0">
              <a:solidFill>
                <a:srgbClr val="800000"/>
              </a:solidFill>
              <a:latin typeface="Apple Chancery"/>
              <a:cs typeface="Apple Chancery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400"/>
            <a:ext cx="9144000" cy="272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8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5" name="Rettangolo 14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23334" y="1241780"/>
            <a:ext cx="845255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/>
              <a:t>INDICE</a:t>
            </a:r>
          </a:p>
          <a:p>
            <a:r>
              <a:rPr lang="it-IT" sz="2400" dirty="0">
                <a:latin typeface="Arial Narrow"/>
                <a:cs typeface="Arial Narrow"/>
              </a:rPr>
              <a:t> 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it-IT" sz="2800" dirty="0" smtClean="0">
                <a:latin typeface="Arial Narrow"/>
                <a:cs typeface="Arial Narrow"/>
              </a:rPr>
              <a:t>Tassonomia essenziale: </a:t>
            </a:r>
            <a:r>
              <a:rPr lang="it-IT" sz="2800" dirty="0">
                <a:latin typeface="Arial Narrow"/>
                <a:cs typeface="Arial Narrow"/>
              </a:rPr>
              <a:t>danno, </a:t>
            </a:r>
            <a:r>
              <a:rPr lang="it-IT" sz="2800" dirty="0" smtClean="0">
                <a:latin typeface="Arial Narrow"/>
                <a:cs typeface="Arial Narrow"/>
              </a:rPr>
              <a:t>rischio, impatto</a:t>
            </a:r>
          </a:p>
          <a:p>
            <a:pPr marL="285750" lvl="0" indent="-285750">
              <a:lnSpc>
                <a:spcPct val="130000"/>
              </a:lnSpc>
              <a:buFont typeface="Arial"/>
              <a:buChar char="•"/>
            </a:pPr>
            <a:r>
              <a:rPr lang="it-IT" sz="2800" dirty="0" smtClean="0">
                <a:latin typeface="Arial Narrow"/>
                <a:cs typeface="Arial Narrow"/>
              </a:rPr>
              <a:t>Introduzione: da </a:t>
            </a:r>
            <a:r>
              <a:rPr lang="it-IT" sz="2800" dirty="0">
                <a:latin typeface="Arial Narrow"/>
                <a:cs typeface="Arial Narrow"/>
              </a:rPr>
              <a:t>danno a </a:t>
            </a:r>
            <a:r>
              <a:rPr lang="it-IT" sz="2800" dirty="0" smtClean="0">
                <a:latin typeface="Arial Narrow"/>
                <a:cs typeface="Arial Narrow"/>
              </a:rPr>
              <a:t>esposizione</a:t>
            </a:r>
          </a:p>
          <a:p>
            <a:pPr marL="285750" lvl="0" indent="-285750">
              <a:lnSpc>
                <a:spcPct val="130000"/>
              </a:lnSpc>
              <a:buFont typeface="Arial"/>
              <a:buChar char="•"/>
            </a:pPr>
            <a:r>
              <a:rPr lang="it-IT" sz="2800" dirty="0" smtClean="0">
                <a:latin typeface="Arial Narrow"/>
                <a:cs typeface="Arial Narrow"/>
              </a:rPr>
              <a:t>VIS o VDS ?</a:t>
            </a:r>
          </a:p>
          <a:p>
            <a:pPr marL="285750" lvl="0" indent="-285750">
              <a:lnSpc>
                <a:spcPct val="130000"/>
              </a:lnSpc>
              <a:buFont typeface="Arial"/>
              <a:buChar char="•"/>
            </a:pPr>
            <a:r>
              <a:rPr lang="it-IT" sz="2800" dirty="0" smtClean="0">
                <a:latin typeface="Arial Narrow"/>
                <a:cs typeface="Arial Narrow"/>
              </a:rPr>
              <a:t>Approccio </a:t>
            </a:r>
            <a:r>
              <a:rPr lang="it-IT" sz="2800" dirty="0">
                <a:latin typeface="Arial Narrow"/>
                <a:cs typeface="Arial Narrow"/>
              </a:rPr>
              <a:t>tossicologico e </a:t>
            </a:r>
            <a:r>
              <a:rPr lang="it-IT" sz="2800" dirty="0" smtClean="0">
                <a:latin typeface="Arial Narrow"/>
                <a:cs typeface="Arial Narrow"/>
              </a:rPr>
              <a:t>epidemiologico</a:t>
            </a:r>
            <a:endParaRPr lang="it-IT" sz="2800" dirty="0">
              <a:latin typeface="Arial Narrow"/>
              <a:cs typeface="Arial Narrow"/>
            </a:endParaRPr>
          </a:p>
          <a:p>
            <a:pPr marL="285750" lvl="0" indent="-285750">
              <a:lnSpc>
                <a:spcPct val="130000"/>
              </a:lnSpc>
              <a:buFont typeface="Arial"/>
              <a:buChar char="•"/>
            </a:pPr>
            <a:r>
              <a:rPr lang="it-IT" sz="2800" dirty="0" smtClean="0">
                <a:latin typeface="Arial Narrow"/>
                <a:cs typeface="Arial Narrow"/>
              </a:rPr>
              <a:t>VIS Integrata, Preventiva, </a:t>
            </a:r>
            <a:r>
              <a:rPr lang="it-IT" sz="2800" dirty="0">
                <a:latin typeface="Arial Narrow"/>
                <a:cs typeface="Arial Narrow"/>
              </a:rPr>
              <a:t>P</a:t>
            </a:r>
            <a:r>
              <a:rPr lang="it-IT" sz="2800" dirty="0" smtClean="0">
                <a:latin typeface="Arial Narrow"/>
                <a:cs typeface="Arial Narrow"/>
              </a:rPr>
              <a:t>artecipata </a:t>
            </a:r>
            <a:endParaRPr lang="it-IT" sz="2800" dirty="0">
              <a:latin typeface="Arial Narrow"/>
              <a:cs typeface="Arial Narrow"/>
            </a:endParaRP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it-IT" sz="2800" i="1" dirty="0" smtClean="0">
                <a:latin typeface="Arial Narrow"/>
                <a:cs typeface="Arial Narrow"/>
              </a:rPr>
              <a:t> </a:t>
            </a:r>
            <a:r>
              <a:rPr lang="it-IT" sz="2800" dirty="0">
                <a:latin typeface="Arial Narrow"/>
                <a:cs typeface="Arial Narrow"/>
              </a:rPr>
              <a:t>La VIS </a:t>
            </a:r>
            <a:r>
              <a:rPr lang="it-IT" sz="2800" dirty="0" smtClean="0">
                <a:latin typeface="Arial Narrow"/>
                <a:cs typeface="Arial Narrow"/>
              </a:rPr>
              <a:t>uno strumento di prevenzione e programmazione</a:t>
            </a:r>
            <a:endParaRPr lang="it-IT" sz="28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8556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077074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15" name="Rettangolo 14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903828"/>
              </p:ext>
            </p:extLst>
          </p:nvPr>
        </p:nvGraphicFramePr>
        <p:xfrm>
          <a:off x="282223" y="1806223"/>
          <a:ext cx="8565445" cy="4448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2556"/>
                <a:gridCol w="3922889"/>
              </a:tblGrid>
              <a:tr h="437064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Definizione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Dati  per il calcolo</a:t>
                      </a:r>
                      <a:endParaRPr lang="it-IT" sz="2800" dirty="0"/>
                    </a:p>
                  </a:txBody>
                  <a:tcPr/>
                </a:tc>
              </a:tr>
              <a:tr h="754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sng" dirty="0" smtClean="0">
                          <a:latin typeface="Arial Narrow"/>
                          <a:cs typeface="Arial Narrow"/>
                        </a:rPr>
                        <a:t>Danno</a:t>
                      </a:r>
                      <a:r>
                        <a:rPr lang="it-IT" sz="2200" b="1" dirty="0" smtClean="0">
                          <a:latin typeface="Arial Narrow"/>
                          <a:cs typeface="Arial Narrow"/>
                        </a:rPr>
                        <a:t>: evento già accaduto, misura di eventi accaduti nel passato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200" b="1" dirty="0" smtClean="0">
                        <a:latin typeface="Arial Narrow"/>
                        <a:cs typeface="Arial Narro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kern="120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Numero di eventi avversi (morti, malati, ricoveri,</a:t>
                      </a:r>
                      <a:r>
                        <a:rPr lang="it-IT" sz="2200" b="1" kern="1200" baseline="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 anni vita persi</a:t>
                      </a:r>
                      <a:r>
                        <a:rPr lang="is-IS" sz="2200" b="1" kern="1200" baseline="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…..)</a:t>
                      </a:r>
                      <a:endParaRPr lang="it-IT" sz="2200" b="1" kern="1200" dirty="0">
                        <a:solidFill>
                          <a:srgbClr val="00009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00999">
                <a:tc>
                  <a:txBody>
                    <a:bodyPr/>
                    <a:lstStyle/>
                    <a:p>
                      <a:r>
                        <a:rPr lang="it-IT" sz="2200" b="1" u="sng" dirty="0" smtClean="0">
                          <a:latin typeface="Arial Narrow"/>
                          <a:cs typeface="Arial Narrow"/>
                        </a:rPr>
                        <a:t>Rischio</a:t>
                      </a:r>
                      <a:r>
                        <a:rPr lang="it-IT" sz="2200" b="1" dirty="0" smtClean="0">
                          <a:latin typeface="Arial Narrow"/>
                          <a:cs typeface="Arial Narrow"/>
                        </a:rPr>
                        <a:t>: misura la probabilità di accadimento in termini assoluti (Tasso) o in termini relativi (Rischio Relativo) </a:t>
                      </a:r>
                      <a:endParaRPr lang="it-IT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kern="120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Numero di eventi avversi e popolazione</a:t>
                      </a:r>
                      <a:r>
                        <a:rPr lang="it-IT" sz="2200" b="1" kern="1200" baseline="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 (Tasso) e due o più popolazioni (Rischio Relativo)</a:t>
                      </a:r>
                      <a:endParaRPr lang="it-IT" sz="2200" dirty="0"/>
                    </a:p>
                  </a:txBody>
                  <a:tcPr/>
                </a:tc>
              </a:tr>
              <a:tr h="1400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sng" dirty="0" smtClean="0">
                          <a:latin typeface="Arial Narrow"/>
                          <a:cs typeface="Arial Narrow"/>
                        </a:rPr>
                        <a:t>Impatto</a:t>
                      </a:r>
                      <a:r>
                        <a:rPr lang="it-IT" sz="2200" b="1" dirty="0" smtClean="0">
                          <a:latin typeface="Arial Narrow"/>
                          <a:cs typeface="Arial Narrow"/>
                        </a:rPr>
                        <a:t>: misura i casi che sono attribuibili ad una o più esposizioni a inquinanti</a:t>
                      </a:r>
                    </a:p>
                    <a:p>
                      <a:endParaRPr lang="it-IT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kern="120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Funzioni di rischio </a:t>
                      </a:r>
                      <a:r>
                        <a:rPr lang="it-IT" sz="2200" b="1" kern="1200" baseline="0" dirty="0" smtClean="0">
                          <a:solidFill>
                            <a:srgbClr val="000090"/>
                          </a:solidFill>
                          <a:latin typeface="+mn-lt"/>
                          <a:ea typeface="+mn-ea"/>
                          <a:cs typeface="+mn-cs"/>
                        </a:rPr>
                        <a:t>e popolazioni/gruppi a diversi livelli di esposizione</a:t>
                      </a:r>
                      <a:endParaRPr lang="it-IT" sz="2200" b="1" kern="1200" dirty="0">
                        <a:solidFill>
                          <a:srgbClr val="00009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225779" y="1036599"/>
            <a:ext cx="732063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it-IT" sz="2800" b="1" dirty="0" smtClean="0">
                <a:latin typeface="Arial Narrow"/>
                <a:cs typeface="Arial Narrow"/>
              </a:rPr>
              <a:t>Tassonomia essenziale: </a:t>
            </a:r>
            <a:r>
              <a:rPr lang="it-IT" sz="2800" b="1" dirty="0">
                <a:latin typeface="Arial Narrow"/>
                <a:cs typeface="Arial Narrow"/>
              </a:rPr>
              <a:t>danno, rischio, impatto</a:t>
            </a:r>
          </a:p>
        </p:txBody>
      </p:sp>
    </p:spTree>
    <p:extLst>
      <p:ext uri="{BB962C8B-B14F-4D97-AF65-F5344CB8AC3E}">
        <p14:creationId xmlns:p14="http://schemas.microsoft.com/office/powerpoint/2010/main" val="4249885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 3"/>
          <p:cNvSpPr/>
          <p:nvPr/>
        </p:nvSpPr>
        <p:spPr>
          <a:xfrm rot="2463244">
            <a:off x="1968026" y="2340912"/>
            <a:ext cx="4711623" cy="2741841"/>
          </a:xfrm>
          <a:prstGeom prst="swooshArrow">
            <a:avLst>
              <a:gd name="adj1" fmla="val 27454"/>
              <a:gd name="adj2" fmla="val 25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Rettangolo arrotondato 39"/>
          <p:cNvSpPr/>
          <p:nvPr/>
        </p:nvSpPr>
        <p:spPr>
          <a:xfrm>
            <a:off x="212386" y="3044605"/>
            <a:ext cx="2214578" cy="753017"/>
          </a:xfrm>
          <a:prstGeom prst="roundRect">
            <a:avLst>
              <a:gd name="adj" fmla="val 34791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it-IT" sz="2800" b="1" dirty="0" smtClean="0"/>
              <a:t>ESPOSIZIONE</a:t>
            </a:r>
            <a:endParaRPr lang="it-IT" sz="2800" b="1" dirty="0"/>
          </a:p>
        </p:txBody>
      </p:sp>
      <p:sp>
        <p:nvSpPr>
          <p:cNvPr id="26" name="Rettangolo arrotondato 25"/>
          <p:cNvSpPr/>
          <p:nvPr/>
        </p:nvSpPr>
        <p:spPr>
          <a:xfrm>
            <a:off x="6526226" y="4066528"/>
            <a:ext cx="2214578" cy="753017"/>
          </a:xfrm>
          <a:prstGeom prst="roundRect">
            <a:avLst>
              <a:gd name="adj" fmla="val 4204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DANNO</a:t>
            </a:r>
            <a:endParaRPr lang="it-IT" sz="2800" b="1" dirty="0"/>
          </a:p>
        </p:txBody>
      </p:sp>
      <p:sp>
        <p:nvSpPr>
          <p:cNvPr id="5" name=" 3"/>
          <p:cNvSpPr/>
          <p:nvPr/>
        </p:nvSpPr>
        <p:spPr>
          <a:xfrm rot="2533371">
            <a:off x="2304351" y="1295290"/>
            <a:ext cx="4630180" cy="3693852"/>
          </a:xfrm>
          <a:prstGeom prst="swooshArrow">
            <a:avLst>
              <a:gd name="adj1" fmla="val 24644"/>
              <a:gd name="adj2" fmla="val 25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Ovale 8"/>
          <p:cNvSpPr/>
          <p:nvPr/>
        </p:nvSpPr>
        <p:spPr>
          <a:xfrm>
            <a:off x="2479910" y="2204864"/>
            <a:ext cx="1397410" cy="85725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it-IT" sz="1400" b="1" dirty="0" smtClean="0">
                <a:solidFill>
                  <a:schemeClr val="accent6">
                    <a:lumMod val="50000"/>
                  </a:schemeClr>
                </a:solidFill>
              </a:rPr>
              <a:t>cambiamenti  biologici</a:t>
            </a:r>
            <a:endParaRPr lang="it-IT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882894" y="2321345"/>
            <a:ext cx="1506594" cy="81278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it-IT" sz="1400" b="1" dirty="0" smtClean="0">
                <a:solidFill>
                  <a:schemeClr val="accent6">
                    <a:lumMod val="50000"/>
                  </a:schemeClr>
                </a:solidFill>
              </a:rPr>
              <a:t>modificazioni </a:t>
            </a:r>
            <a:r>
              <a:rPr lang="it-IT" sz="1400" b="1" dirty="0">
                <a:solidFill>
                  <a:schemeClr val="accent6">
                    <a:lumMod val="50000"/>
                  </a:schemeClr>
                </a:solidFill>
              </a:rPr>
              <a:t>fisiologiche</a:t>
            </a:r>
          </a:p>
        </p:txBody>
      </p:sp>
      <p:sp>
        <p:nvSpPr>
          <p:cNvPr id="11" name="Ovale 10"/>
          <p:cNvSpPr/>
          <p:nvPr/>
        </p:nvSpPr>
        <p:spPr>
          <a:xfrm>
            <a:off x="5148860" y="2702080"/>
            <a:ext cx="1357322" cy="7858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it-IT" sz="1400" b="1" dirty="0" smtClean="0">
                <a:solidFill>
                  <a:schemeClr val="accent6">
                    <a:lumMod val="50000"/>
                  </a:schemeClr>
                </a:solidFill>
              </a:rPr>
              <a:t>segni </a:t>
            </a:r>
            <a:r>
              <a:rPr lang="it-IT" sz="1400" b="1" dirty="0">
                <a:solidFill>
                  <a:schemeClr val="accent6">
                    <a:lumMod val="50000"/>
                  </a:schemeClr>
                </a:solidFill>
              </a:rPr>
              <a:t>precoci</a:t>
            </a:r>
          </a:p>
        </p:txBody>
      </p:sp>
      <p:sp>
        <p:nvSpPr>
          <p:cNvPr id="13" name="Ovale 12"/>
          <p:cNvSpPr/>
          <p:nvPr/>
        </p:nvSpPr>
        <p:spPr>
          <a:xfrm>
            <a:off x="6125844" y="3136978"/>
            <a:ext cx="1442408" cy="7858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it-IT" sz="1400" b="1" dirty="0" smtClean="0">
                <a:solidFill>
                  <a:schemeClr val="accent6">
                    <a:lumMod val="50000"/>
                  </a:schemeClr>
                </a:solidFill>
              </a:rPr>
              <a:t>esiti           </a:t>
            </a:r>
            <a:r>
              <a:rPr lang="it-IT" sz="1400" b="1" dirty="0" err="1" smtClean="0">
                <a:solidFill>
                  <a:schemeClr val="accent6">
                    <a:lumMod val="50000"/>
                  </a:schemeClr>
                </a:solidFill>
              </a:rPr>
              <a:t>pre-clinici</a:t>
            </a:r>
            <a:endParaRPr lang="it-IT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6109568" y="906410"/>
            <a:ext cx="2898686" cy="1404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pPr algn="ctr">
              <a:lnSpc>
                <a:spcPts val="2500"/>
              </a:lnSpc>
            </a:pPr>
            <a:r>
              <a:rPr lang="it-IT" sz="2200" b="1" kern="1000" dirty="0" smtClean="0"/>
              <a:t>IMPATTO sulla SALUTE</a:t>
            </a:r>
          </a:p>
          <a:p>
            <a:pPr algn="ctr">
              <a:lnSpc>
                <a:spcPts val="2500"/>
              </a:lnSpc>
            </a:pPr>
            <a:r>
              <a:rPr lang="it-IT" sz="2200" b="1" kern="1000" dirty="0" smtClean="0"/>
              <a:t>Individuale e collettiva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smtClean="0"/>
              <a:t> Morte precoce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/>
              <a:t> </a:t>
            </a:r>
            <a:r>
              <a:rPr lang="it-IT" sz="2000" dirty="0" smtClean="0"/>
              <a:t>Malattie</a:t>
            </a:r>
            <a:endParaRPr lang="it-IT" sz="2800" dirty="0"/>
          </a:p>
        </p:txBody>
      </p:sp>
      <p:sp>
        <p:nvSpPr>
          <p:cNvPr id="17" name="Rettangolo arrotondato 16"/>
          <p:cNvSpPr/>
          <p:nvPr/>
        </p:nvSpPr>
        <p:spPr>
          <a:xfrm>
            <a:off x="0" y="1415179"/>
            <a:ext cx="2483555" cy="753017"/>
          </a:xfrm>
          <a:prstGeom prst="roundRect">
            <a:avLst>
              <a:gd name="adj" fmla="val 3479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Arial Narrow" panose="020B0606020202030204"/>
                <a:cs typeface="Arial Narrow" panose="020B0606020202030204"/>
              </a:rPr>
              <a:t>INQUINAMENTO AMBIENTE</a:t>
            </a:r>
            <a:endParaRPr lang="it-IT" sz="2400" b="1" dirty="0">
              <a:latin typeface="Arial Narrow" panose="020B0606020202030204"/>
              <a:cs typeface="Arial Narrow" panose="020B0606020202030204"/>
            </a:endParaRPr>
          </a:p>
        </p:txBody>
      </p:sp>
      <p:sp>
        <p:nvSpPr>
          <p:cNvPr id="22" name="Ovale 21"/>
          <p:cNvSpPr>
            <a:spLocks noChangeAspect="1"/>
          </p:cNvSpPr>
          <p:nvPr/>
        </p:nvSpPr>
        <p:spPr>
          <a:xfrm>
            <a:off x="2329086" y="2540808"/>
            <a:ext cx="233280" cy="2332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7553654" y="2025320"/>
            <a:ext cx="1480154" cy="1785950"/>
          </a:xfrm>
          <a:prstGeom prst="rect">
            <a:avLst/>
          </a:prstGeom>
          <a:solidFill>
            <a:schemeClr val="bg1"/>
          </a:solidFill>
          <a:ln w="19050" cap="rnd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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 Ricoveri</a:t>
            </a:r>
          </a:p>
          <a:p>
            <a:pPr>
              <a:buFont typeface="Wingdings" panose="05000000000000000000" pitchFamily="2" charset="2"/>
              <a:buChar char="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 Sofferenze</a:t>
            </a:r>
          </a:p>
          <a:p>
            <a:pPr marL="273050" indent="-273050">
              <a:lnSpc>
                <a:spcPts val="1700"/>
              </a:lnSpc>
              <a:buFont typeface="Wingdings" panose="05000000000000000000" pitchFamily="2" charset="2"/>
              <a:buChar char="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Impegno sociale e familiare</a:t>
            </a:r>
          </a:p>
          <a:p>
            <a:pPr marL="273050" indent="-273050">
              <a:lnSpc>
                <a:spcPts val="1700"/>
              </a:lnSpc>
              <a:buFont typeface="Wingdings" panose="05000000000000000000" pitchFamily="2" charset="2"/>
              <a:buChar char="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Costi economici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Freccia angolare in su 34"/>
          <p:cNvSpPr/>
          <p:nvPr/>
        </p:nvSpPr>
        <p:spPr>
          <a:xfrm>
            <a:off x="5889680" y="4954278"/>
            <a:ext cx="1857388" cy="1330026"/>
          </a:xfrm>
          <a:prstGeom prst="bentUpArrow">
            <a:avLst>
              <a:gd name="adj1" fmla="val 22948"/>
              <a:gd name="adj2" fmla="val 25000"/>
              <a:gd name="adj3" fmla="val 28371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 di danno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3097202" y="922365"/>
            <a:ext cx="2500330" cy="75301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PREVENZIONE</a:t>
            </a:r>
            <a:endParaRPr lang="it-IT" sz="3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2857488" y="5770590"/>
            <a:ext cx="2928958" cy="8267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</a:rPr>
              <a:t>VALUTAZIONI di RISCHIO</a:t>
            </a: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9" name="Connettore 1 48"/>
          <p:cNvCxnSpPr/>
          <p:nvPr/>
        </p:nvCxnSpPr>
        <p:spPr>
          <a:xfrm rot="5400000">
            <a:off x="702321" y="2573839"/>
            <a:ext cx="764821" cy="11621"/>
          </a:xfrm>
          <a:prstGeom prst="line">
            <a:avLst/>
          </a:prstGeom>
          <a:ln w="63500">
            <a:solidFill>
              <a:schemeClr val="bg1">
                <a:lumMod val="75000"/>
              </a:schemeClr>
            </a:solidFill>
            <a:miter lim="800000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 rot="10800000" flipV="1">
            <a:off x="1528764" y="1668130"/>
            <a:ext cx="1425562" cy="1282686"/>
          </a:xfrm>
          <a:prstGeom prst="line">
            <a:avLst/>
          </a:prstGeom>
          <a:ln w="63500">
            <a:solidFill>
              <a:schemeClr val="bg1">
                <a:lumMod val="50000"/>
              </a:schemeClr>
            </a:solidFill>
            <a:miter lim="800000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7 64"/>
          <p:cNvCxnSpPr/>
          <p:nvPr/>
        </p:nvCxnSpPr>
        <p:spPr>
          <a:xfrm rot="10800000" flipV="1">
            <a:off x="2253594" y="936237"/>
            <a:ext cx="728028" cy="404530"/>
          </a:xfrm>
          <a:prstGeom prst="curvedConnector3">
            <a:avLst>
              <a:gd name="adj1" fmla="val 91242"/>
            </a:avLst>
          </a:prstGeom>
          <a:ln w="635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1 72"/>
          <p:cNvCxnSpPr/>
          <p:nvPr/>
        </p:nvCxnSpPr>
        <p:spPr>
          <a:xfrm rot="5400000" flipH="1" flipV="1">
            <a:off x="6595260" y="3152276"/>
            <a:ext cx="1541142" cy="1610"/>
          </a:xfrm>
          <a:prstGeom prst="line">
            <a:avLst/>
          </a:prstGeom>
          <a:ln w="63500">
            <a:solidFill>
              <a:schemeClr val="bg1">
                <a:lumMod val="75000"/>
              </a:schemeClr>
            </a:solidFill>
            <a:miter lim="800000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362" name="Picture 2" descr="http://www.edenetwork.it/images/epidemio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6682" y="3559210"/>
            <a:ext cx="1428760" cy="1341120"/>
          </a:xfrm>
          <a:prstGeom prst="rect">
            <a:avLst/>
          </a:prstGeom>
          <a:noFill/>
        </p:spPr>
      </p:pic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 rot="1435210">
            <a:off x="3413003" y="3578032"/>
            <a:ext cx="2169214" cy="255344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it-IT" sz="2000" kern="10" spc="0" dirty="0" smtClean="0">
                <a:ln w="9525">
                  <a:noFill/>
                  <a:round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 Black" panose="020B0A04020102020204"/>
              </a:rPr>
              <a:t>SORVEGLIANZA</a:t>
            </a:r>
            <a:endParaRPr lang="it-IT" sz="2000" kern="10" spc="0" dirty="0">
              <a:ln w="9525">
                <a:noFill/>
                <a:round/>
              </a:ln>
              <a:solidFill>
                <a:schemeClr val="accent6">
                  <a:lumMod val="50000"/>
                </a:schemeClr>
              </a:solidFill>
              <a:effectLst/>
              <a:latin typeface="Arial Black" panose="020B0A04020102020204"/>
            </a:endParaRPr>
          </a:p>
        </p:txBody>
      </p:sp>
      <p:sp>
        <p:nvSpPr>
          <p:cNvPr id="114" name="Ovale 113"/>
          <p:cNvSpPr>
            <a:spLocks noChangeAspect="1"/>
          </p:cNvSpPr>
          <p:nvPr/>
        </p:nvSpPr>
        <p:spPr>
          <a:xfrm>
            <a:off x="3788056" y="2564904"/>
            <a:ext cx="233280" cy="2332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5" name="Ovale 114"/>
          <p:cNvSpPr>
            <a:spLocks noChangeAspect="1"/>
          </p:cNvSpPr>
          <p:nvPr/>
        </p:nvSpPr>
        <p:spPr>
          <a:xfrm>
            <a:off x="5066972" y="2996952"/>
            <a:ext cx="233280" cy="2332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6" name="Ovale 115"/>
          <p:cNvSpPr>
            <a:spLocks noChangeAspect="1"/>
          </p:cNvSpPr>
          <p:nvPr/>
        </p:nvSpPr>
        <p:spPr>
          <a:xfrm>
            <a:off x="6037560" y="3429000"/>
            <a:ext cx="233280" cy="2332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7" name="Freccia angolare in su 116"/>
          <p:cNvSpPr/>
          <p:nvPr/>
        </p:nvSpPr>
        <p:spPr>
          <a:xfrm flipH="1">
            <a:off x="570432" y="3913202"/>
            <a:ext cx="2220974" cy="2357454"/>
          </a:xfrm>
          <a:prstGeom prst="bentUpArrow">
            <a:avLst>
              <a:gd name="adj1" fmla="val 13605"/>
              <a:gd name="adj2" fmla="val 25307"/>
              <a:gd name="adj3" fmla="val 19711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 di impatto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9" name="Freccia in su 118"/>
          <p:cNvSpPr/>
          <p:nvPr/>
        </p:nvSpPr>
        <p:spPr>
          <a:xfrm>
            <a:off x="5168904" y="4739964"/>
            <a:ext cx="357190" cy="857256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0" name="Freccia in su 119"/>
          <p:cNvSpPr/>
          <p:nvPr/>
        </p:nvSpPr>
        <p:spPr>
          <a:xfrm>
            <a:off x="3168640" y="3882708"/>
            <a:ext cx="357190" cy="1714512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1" name="Freccia in su 120"/>
          <p:cNvSpPr/>
          <p:nvPr/>
        </p:nvSpPr>
        <p:spPr>
          <a:xfrm>
            <a:off x="3811582" y="4239898"/>
            <a:ext cx="357190" cy="1357322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2" name="Freccia in su 121"/>
          <p:cNvSpPr/>
          <p:nvPr/>
        </p:nvSpPr>
        <p:spPr>
          <a:xfrm>
            <a:off x="4525962" y="4454212"/>
            <a:ext cx="357190" cy="1143008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568222" y="14949"/>
            <a:ext cx="3981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/>
              <a:t>MODELLO CONCETTUALE</a:t>
            </a:r>
            <a:endParaRPr lang="it-IT" sz="2800" b="1" dirty="0"/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567" y="353477"/>
            <a:ext cx="1723073" cy="10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Immagin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9948" y="6101748"/>
            <a:ext cx="814052" cy="75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09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6" grpId="0" animBg="1"/>
      <p:bldP spid="9" grpId="0"/>
      <p:bldP spid="10" grpId="0"/>
      <p:bldP spid="11" grpId="0"/>
      <p:bldP spid="13" grpId="0"/>
      <p:bldP spid="16" grpId="0" animBg="1"/>
      <p:bldP spid="17" grpId="0" animBg="1"/>
      <p:bldP spid="22" grpId="0" animBg="1"/>
      <p:bldP spid="24" grpId="0" animBg="1"/>
      <p:bldP spid="35" grpId="0" animBg="1"/>
      <p:bldP spid="41" grpId="0" animBg="1"/>
      <p:bldP spid="42" grpId="0" animBg="1"/>
      <p:bldP spid="15365" grpId="0"/>
      <p:bldP spid="114" grpId="0" animBg="1"/>
      <p:bldP spid="115" grpId="0" animBg="1"/>
      <p:bldP spid="116" grpId="0" animBg="1"/>
      <p:bldP spid="117" grpId="0" animBg="1"/>
      <p:bldP spid="119" grpId="0" animBg="1"/>
      <p:bldP spid="120" grpId="0" animBg="1"/>
      <p:bldP spid="121" grpId="0" animBg="1"/>
      <p:bldP spid="1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84" y="1220765"/>
            <a:ext cx="4217472" cy="5199791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7000" y="1211455"/>
            <a:ext cx="3654778" cy="5199356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215271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460495"/>
              </p:ext>
            </p:extLst>
          </p:nvPr>
        </p:nvGraphicFramePr>
        <p:xfrm>
          <a:off x="228328" y="1506525"/>
          <a:ext cx="8605282" cy="4964171"/>
        </p:xfrm>
        <a:graphic>
          <a:graphicData uri="http://schemas.openxmlformats.org/drawingml/2006/table">
            <a:tbl>
              <a:tblPr/>
              <a:tblGrid>
                <a:gridCol w="1331033"/>
                <a:gridCol w="5433319"/>
                <a:gridCol w="1840930"/>
              </a:tblGrid>
              <a:tr h="18293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FASE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ATTIVITA’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COMPETENZE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95989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SCREENING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decide se la proposta deve essere sottoposta a VIS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progetto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/piano                           analisi ambientali, igiene territorio,  igiene industriale,  epidemiologia, comunicazione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2169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SCOPING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definisce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i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temi chiave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da trattare,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quali effetti sulla salute siano rilevanti, quanto essi siano persistenti, estesi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geograficamente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altamente probabili, la comunità interessata dagli impatti potenziali, chi sono gli stakeholder e le fonti di dati disponibili.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quelli sopra +                                      attori locali 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5601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ASSESSMENT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definisce le caratteristiche e l'entità dei rischi sanitari, i soggetti interessati dagli impatti, classificazione degli impatti per importanza, alternative disponibili e incertezze delle stime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queli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sopra + statistica,        tossicologia e </a:t>
                      </a:r>
                      <a:r>
                        <a:rPr lang="it-I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ecotossicologia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   gestione del </a:t>
                      </a:r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+mn-cs"/>
                        </a:rPr>
                        <a:t>rischio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1099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REPORTING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riepiloga le informazioni necessarie da fornire al decisore, l’esistenza di conflitti non risolti, eventuali proposte alternative, le raccomandazioni, le misure di mitigazione identificate per ogni impatto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sottogruppo incaricato della redazione del report 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368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MONITORING</a:t>
                      </a: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riepiloga il piano di monitoraggio delle mitigazioni, gli indicatori del monitoraggio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i responsabili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dell’attuazione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sottogruppo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sul monitoraggio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5590" marR="5590" marT="55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ttangolo 10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543887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8" name="Rettangolo 7"/>
          <p:cNvSpPr/>
          <p:nvPr/>
        </p:nvSpPr>
        <p:spPr>
          <a:xfrm>
            <a:off x="263877" y="1586303"/>
            <a:ext cx="8640234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/>
              <a:t>A</a:t>
            </a:r>
            <a:r>
              <a:rPr lang="it-IT" sz="2200" b="1" dirty="0" smtClean="0"/>
              <a:t>ttività </a:t>
            </a:r>
            <a:r>
              <a:rPr lang="it-IT" sz="2200" b="1" dirty="0"/>
              <a:t>in corso </a:t>
            </a:r>
            <a:r>
              <a:rPr lang="it-IT" sz="2200" dirty="0" smtClean="0"/>
              <a:t>del </a:t>
            </a:r>
            <a:r>
              <a:rPr lang="it-IT" sz="2200" dirty="0"/>
              <a:t>gruppo di lavoro sulla VIS </a:t>
            </a:r>
            <a:r>
              <a:rPr lang="it-IT" sz="2200" dirty="0" smtClean="0"/>
              <a:t>della Task </a:t>
            </a:r>
            <a:r>
              <a:rPr lang="it-IT" sz="2200" dirty="0"/>
              <a:t>F</a:t>
            </a:r>
            <a:r>
              <a:rPr lang="it-IT" sz="2200" dirty="0" smtClean="0"/>
              <a:t>orce </a:t>
            </a:r>
            <a:r>
              <a:rPr lang="it-IT" sz="2200" dirty="0"/>
              <a:t>A</a:t>
            </a:r>
            <a:r>
              <a:rPr lang="it-IT" sz="2200" dirty="0" smtClean="0"/>
              <a:t>mbiente </a:t>
            </a:r>
            <a:r>
              <a:rPr lang="it-IT" sz="2200" dirty="0"/>
              <a:t>e </a:t>
            </a:r>
            <a:r>
              <a:rPr lang="it-IT" sz="2200" dirty="0" smtClean="0"/>
              <a:t>Salute istituita </a:t>
            </a:r>
            <a:r>
              <a:rPr lang="it-IT" sz="2200" dirty="0"/>
              <a:t>dal Ministero della Salute (TFAS</a:t>
            </a:r>
            <a:r>
              <a:rPr lang="it-IT" sz="2200" dirty="0" smtClean="0"/>
              <a:t>) con Decreto </a:t>
            </a:r>
            <a:r>
              <a:rPr lang="it-IT" sz="2200" dirty="0"/>
              <a:t>dirigenziale del 9 novembre </a:t>
            </a:r>
            <a:r>
              <a:rPr lang="it-IT" sz="2200" dirty="0" smtClean="0"/>
              <a:t>2017.</a:t>
            </a:r>
          </a:p>
          <a:p>
            <a:endParaRPr lang="it-IT" sz="2200" dirty="0"/>
          </a:p>
          <a:p>
            <a:r>
              <a:rPr lang="it-IT" sz="2200" dirty="0"/>
              <a:t>Il gruppo, multi-istituzionale e multidisciplinare, coadiuva il Ministero della Salute nell’iter di definizione di Linee Guida VIS per la VIA, a cura di ISS in accordo con quanto previsto dal decreto legislativo n. 104 del 16 giugno 2017, che ha recepito la Direttiva UE 52/2014. </a:t>
            </a:r>
            <a:endParaRPr lang="it-IT" sz="2200" dirty="0" smtClean="0"/>
          </a:p>
          <a:p>
            <a:endParaRPr lang="it-IT" sz="1400" dirty="0" smtClean="0"/>
          </a:p>
          <a:p>
            <a:r>
              <a:rPr lang="it-IT" sz="2200" i="1" dirty="0" smtClean="0">
                <a:sym typeface="Wingdings"/>
              </a:rPr>
              <a:t> 	</a:t>
            </a:r>
            <a:r>
              <a:rPr lang="it-IT" sz="2000" i="1" dirty="0" smtClean="0"/>
              <a:t>Il comma </a:t>
            </a:r>
            <a:r>
              <a:rPr lang="it-IT" sz="2000" dirty="0"/>
              <a:t>b -bis ) dell’art.2 dello stesso decreto, definisce </a:t>
            </a:r>
            <a:r>
              <a:rPr lang="it-IT" sz="2000" i="1" dirty="0"/>
              <a:t>“la </a:t>
            </a:r>
            <a:r>
              <a:rPr lang="it-IT" sz="2000" i="1" dirty="0" smtClean="0"/>
              <a:t>	valutazione </a:t>
            </a:r>
            <a:r>
              <a:rPr lang="it-IT" sz="2000" i="1" dirty="0"/>
              <a:t>di </a:t>
            </a:r>
            <a:r>
              <a:rPr lang="it-IT" sz="2000" i="1" dirty="0" smtClean="0"/>
              <a:t>	impatto </a:t>
            </a:r>
            <a:r>
              <a:rPr lang="it-IT" sz="2000" i="1" dirty="0"/>
              <a:t>sanitario, di seguito VIS: elaborato predisposto </a:t>
            </a:r>
            <a:r>
              <a:rPr lang="it-IT" sz="2000" i="1" dirty="0" smtClean="0"/>
              <a:t>dal </a:t>
            </a:r>
            <a:r>
              <a:rPr lang="it-IT" sz="2000" i="1" dirty="0"/>
              <a:t>proponente </a:t>
            </a:r>
            <a:r>
              <a:rPr lang="it-IT" sz="2000" i="1" dirty="0" smtClean="0"/>
              <a:t>	sulla </a:t>
            </a:r>
            <a:r>
              <a:rPr lang="it-IT" sz="2000" i="1" dirty="0"/>
              <a:t>base delle linee guida adottate con decreto del </a:t>
            </a:r>
            <a:r>
              <a:rPr lang="it-IT" sz="2000" i="1" dirty="0" smtClean="0"/>
              <a:t>	Ministro </a:t>
            </a:r>
            <a:r>
              <a:rPr lang="it-IT" sz="2000" i="1" dirty="0"/>
              <a:t>della salute, </a:t>
            </a:r>
            <a:r>
              <a:rPr lang="it-IT" sz="2000" i="1" dirty="0" smtClean="0"/>
              <a:t>	che </a:t>
            </a:r>
            <a:r>
              <a:rPr lang="it-IT" sz="2000" i="1" dirty="0"/>
              <a:t>si avvale dell’Istituto </a:t>
            </a:r>
            <a:r>
              <a:rPr lang="it-IT" sz="2000" i="1" dirty="0" smtClean="0"/>
              <a:t>Superiore </a:t>
            </a:r>
            <a:r>
              <a:rPr lang="it-IT" sz="2000" i="1" dirty="0"/>
              <a:t>di </a:t>
            </a:r>
            <a:r>
              <a:rPr lang="it-IT" sz="2000" i="1" dirty="0" smtClean="0"/>
              <a:t>Sanità</a:t>
            </a:r>
            <a:r>
              <a:rPr lang="it-IT" sz="2000" i="1" dirty="0"/>
              <a:t>, al </a:t>
            </a:r>
            <a:r>
              <a:rPr lang="it-IT" sz="2000" i="1" dirty="0" smtClean="0"/>
              <a:t>	fine </a:t>
            </a:r>
            <a:r>
              <a:rPr lang="it-IT" sz="2000" i="1" dirty="0"/>
              <a:t>di stimare gli impatti </a:t>
            </a:r>
            <a:r>
              <a:rPr lang="it-IT" sz="2000" i="1" dirty="0" smtClean="0"/>
              <a:t>	complessivi</a:t>
            </a:r>
            <a:r>
              <a:rPr lang="it-IT" sz="2000" i="1" dirty="0"/>
              <a:t>, diretti e indiretti, che </a:t>
            </a:r>
            <a:r>
              <a:rPr lang="it-IT" sz="2000" i="1" dirty="0" smtClean="0"/>
              <a:t>la</a:t>
            </a:r>
            <a:r>
              <a:rPr lang="it-IT" sz="2000" i="1" dirty="0"/>
              <a:t> </a:t>
            </a:r>
            <a:r>
              <a:rPr lang="it-IT" sz="2000" i="1" dirty="0" smtClean="0"/>
              <a:t>realizzazione </a:t>
            </a:r>
            <a:r>
              <a:rPr lang="it-IT" sz="2000" i="1" dirty="0"/>
              <a:t>e l’esercizio del progetto </a:t>
            </a:r>
            <a:r>
              <a:rPr lang="it-IT" sz="2000" i="1" dirty="0" smtClean="0"/>
              <a:t>	può </a:t>
            </a:r>
            <a:r>
              <a:rPr lang="it-IT" sz="2000" i="1" dirty="0"/>
              <a:t>procurare sulla salute </a:t>
            </a:r>
            <a:r>
              <a:rPr lang="it-IT" sz="2000" i="1" dirty="0" smtClean="0"/>
              <a:t>della popolazione</a:t>
            </a:r>
            <a:r>
              <a:rPr lang="it-IT" sz="2000" i="1" dirty="0"/>
              <a:t>”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15" name="Rettangolo 14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2257828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8" name="Rettangolo 7"/>
          <p:cNvSpPr/>
          <p:nvPr/>
        </p:nvSpPr>
        <p:spPr>
          <a:xfrm>
            <a:off x="263877" y="1713302"/>
            <a:ext cx="8640234" cy="414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it-IT" sz="2400" dirty="0"/>
              <a:t>L’attività di definizione delle LG VIS, che rappresentano una revisione del doc ISTISAN 17/4 che ISS aveva preparato per rispondere alla L. 221/2015 (c.d. per la green economy), è in via di </a:t>
            </a:r>
            <a:r>
              <a:rPr lang="it-IT" sz="2400" dirty="0" smtClean="0"/>
              <a:t>completamento.</a:t>
            </a:r>
            <a:endParaRPr lang="it-IT" sz="2400" dirty="0"/>
          </a:p>
          <a:p>
            <a:pPr>
              <a:lnSpc>
                <a:spcPct val="110000"/>
              </a:lnSpc>
            </a:pPr>
            <a:endParaRPr lang="it-IT" sz="2400" dirty="0" smtClean="0"/>
          </a:p>
          <a:p>
            <a:pPr>
              <a:lnSpc>
                <a:spcPct val="110000"/>
              </a:lnSpc>
            </a:pPr>
            <a:r>
              <a:rPr lang="it-IT" sz="2400" dirty="0" smtClean="0"/>
              <a:t>Le </a:t>
            </a:r>
            <a:r>
              <a:rPr lang="it-IT" sz="2400" dirty="0"/>
              <a:t>nuove LG, in generale accordo con quelle prodotte dal progetto CCM t4HIA, contengono un notevole approfondimento e indicazioni per il proponente riguardanti la </a:t>
            </a:r>
            <a:r>
              <a:rPr lang="it-IT" sz="2400" b="1" dirty="0"/>
              <a:t>valutazione del rischio sia mediante approccio tossicologico sia epidemiologico</a:t>
            </a:r>
            <a:r>
              <a:rPr lang="it-IT" sz="2400" dirty="0"/>
              <a:t>, oltre ad una nuova sezione per le valutazioni eco-tossicologiche. 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2293977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xmlns="" id="{4655E4BF-CAE6-4764-A03E-E05941A6B628}"/>
              </a:ext>
            </a:extLst>
          </p:cNvPr>
          <p:cNvCxnSpPr>
            <a:cxnSpLocks/>
          </p:cNvCxnSpPr>
          <p:nvPr/>
        </p:nvCxnSpPr>
        <p:spPr>
          <a:xfrm>
            <a:off x="0" y="1119407"/>
            <a:ext cx="9144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6">
            <a:extLst>
              <a:ext uri="{FF2B5EF4-FFF2-40B4-BE49-F238E27FC236}">
                <a16:creationId xmlns:a16="http://schemas.microsoft.com/office/drawing/2014/main" xmlns="" id="{745206EA-C781-4A09-9AD8-C4F68A27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231"/>
            <a:ext cx="421151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500" i="1" dirty="0" smtClean="0"/>
              <a:t>Fabrizio Bianchi</a:t>
            </a:r>
            <a:endParaRPr lang="it-IT" altLang="it-IT" sz="1500" i="1" dirty="0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xmlns="" id="{B30D5194-B632-49F1-8280-58AA4168824C}"/>
              </a:ext>
            </a:extLst>
          </p:cNvPr>
          <p:cNvCxnSpPr>
            <a:cxnSpLocks/>
          </p:cNvCxnSpPr>
          <p:nvPr/>
        </p:nvCxnSpPr>
        <p:spPr>
          <a:xfrm>
            <a:off x="0" y="6507358"/>
            <a:ext cx="914400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712" y="171228"/>
            <a:ext cx="814052" cy="75625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8662360" y="6488668"/>
            <a:ext cx="37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2</a:t>
            </a:r>
            <a:endParaRPr lang="it-IT" sz="1600" dirty="0"/>
          </a:p>
        </p:txBody>
      </p:sp>
      <p:sp>
        <p:nvSpPr>
          <p:cNvPr id="8" name="Rettangolo 7"/>
          <p:cNvSpPr/>
          <p:nvPr/>
        </p:nvSpPr>
        <p:spPr>
          <a:xfrm>
            <a:off x="292099" y="2588191"/>
            <a:ext cx="8640234" cy="171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it-IT" sz="2400" dirty="0"/>
              <a:t>Oltre alle LG VIS per la VIA è stato convenuto che lo stesso gruppo di lavoro si occuperà di approfondire e definire strumenti per la VIS nella VAS e per orientare </a:t>
            </a:r>
            <a:r>
              <a:rPr lang="it-IT" sz="2400" dirty="0" smtClean="0"/>
              <a:t>le valutazioni di salute nei </a:t>
            </a:r>
            <a:r>
              <a:rPr lang="it-IT" sz="2400" dirty="0"/>
              <a:t>piani regionali in materia di qualità delle acque e dell’aria. 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437444" y="0"/>
            <a:ext cx="7690556" cy="110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dirty="0" smtClean="0">
                <a:solidFill>
                  <a:srgbClr val="000090"/>
                </a:solidFill>
              </a:rPr>
              <a:t>Valutazione Integrata di Impatto Ambientale e Sanitario degli Impianti Industriali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altLang="it-IT" sz="1400" i="1" dirty="0" smtClean="0">
                <a:solidFill>
                  <a:srgbClr val="000090"/>
                </a:solidFill>
              </a:rPr>
              <a:t>Strada Obbligata per Tutelare  Ambiente e Salute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it-IT" sz="1400" b="1" dirty="0">
                <a:solidFill>
                  <a:srgbClr val="000090"/>
                </a:solidFill>
              </a:rPr>
              <a:t>VALUTAZIONE DI IMPATTO SULLA SALUTE PER PREVENIRE E PROGRAMMARE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defRPr/>
            </a:pPr>
            <a:endParaRPr lang="it-IT" altLang="it-IT" i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82223" y="1538111"/>
            <a:ext cx="8878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000090"/>
                </a:solidFill>
              </a:rPr>
              <a:t>NON SOLO PER LA VIA, MA STRUMENTO UTILE PER VAS, AIA, PIANI, PROGRAMMI </a:t>
            </a:r>
            <a:endParaRPr lang="it-IT" sz="20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916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1545</TotalTime>
  <Words>1551</Words>
  <Application>Microsoft Macintosh PowerPoint</Application>
  <PresentationFormat>Presentazione su schermo (4:3)</PresentationFormat>
  <Paragraphs>180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Ileana</dc:creator>
  <cp:lastModifiedBy>Fabrizio Bianchi</cp:lastModifiedBy>
  <cp:revision>26</cp:revision>
  <dcterms:created xsi:type="dcterms:W3CDTF">2018-08-23T12:47:13Z</dcterms:created>
  <dcterms:modified xsi:type="dcterms:W3CDTF">2018-10-23T15:21:20Z</dcterms:modified>
</cp:coreProperties>
</file>